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7" r:id="rId10"/>
    <p:sldId id="278" r:id="rId11"/>
    <p:sldId id="279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of Meeting"/>
          <p:cNvSpPr txBox="1">
            <a:spLocks noGrp="1"/>
          </p:cNvSpPr>
          <p:nvPr>
            <p:ph type="title" hasCustomPrompt="1"/>
          </p:nvPr>
        </p:nvSpPr>
        <p:spPr>
          <a:xfrm>
            <a:off x="1524000" y="1182952"/>
            <a:ext cx="9144000" cy="1517879"/>
          </a:xfrm>
          <a:prstGeom prst="rect">
            <a:avLst/>
          </a:prstGeom>
        </p:spPr>
        <p:txBody>
          <a:bodyPr anchor="b"/>
          <a:lstStyle>
            <a:lvl1pPr algn="ctr">
              <a:defRPr sz="4000" b="1"/>
            </a:lvl1pPr>
          </a:lstStyle>
          <a:p>
            <a:r>
              <a:t>Title of Meeting 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2974382"/>
            <a:ext cx="9144000" cy="5886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SzTx/>
              <a:buFontTx/>
              <a:buNone/>
              <a:defRPr sz="3200" b="1"/>
            </a:lvl1pPr>
            <a:lvl2pPr marL="0" indent="457200" algn="ctr">
              <a:lnSpc>
                <a:spcPct val="90000"/>
              </a:lnSpc>
              <a:buSzTx/>
              <a:buFontTx/>
              <a:buNone/>
              <a:defRPr sz="3200" b="1"/>
            </a:lvl2pPr>
            <a:lvl3pPr marL="0" indent="914400" algn="ctr">
              <a:lnSpc>
                <a:spcPct val="90000"/>
              </a:lnSpc>
              <a:buSzTx/>
              <a:buFontTx/>
              <a:buNone/>
              <a:defRPr sz="3200" b="1"/>
            </a:lvl3pPr>
            <a:lvl4pPr marL="0" indent="1371600" algn="ctr">
              <a:lnSpc>
                <a:spcPct val="90000"/>
              </a:lnSpc>
              <a:buSzTx/>
              <a:buFontTx/>
              <a:buNone/>
              <a:defRPr sz="3200" b="1"/>
            </a:lvl4pPr>
            <a:lvl5pPr marL="0" indent="1828800" algn="ctr">
              <a:lnSpc>
                <a:spcPct val="90000"/>
              </a:lnSpc>
              <a:buSzTx/>
              <a:buFontTx/>
              <a:buNone/>
              <a:defRPr sz="3200" b="1"/>
            </a:lvl5pPr>
          </a:lstStyle>
          <a:p>
            <a:r>
              <a:t>Date and time / Location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341" y="4748479"/>
            <a:ext cx="2377647" cy="951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99" y="4133208"/>
            <a:ext cx="2181601" cy="218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597" y="4702007"/>
            <a:ext cx="1345061" cy="10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6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34962" y="1290637"/>
            <a:ext cx="11533189" cy="360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 baseline="300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2149" y="175251"/>
            <a:ext cx="936001" cy="93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334963" y="365125"/>
            <a:ext cx="9821409" cy="74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334963" y="1554955"/>
            <a:ext cx="105156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8216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tionplan.eso-stroke.org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 noGrp="1"/>
          </p:cNvSpPr>
          <p:nvPr>
            <p:ph type="ctrTitle"/>
          </p:nvPr>
        </p:nvSpPr>
        <p:spPr>
          <a:xfrm>
            <a:off x="0" y="3079859"/>
            <a:ext cx="12192001" cy="966159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STROKE ACTION PLAN EUROPE</a:t>
            </a:r>
            <a:br/>
            <a:r>
              <a:t>Webinar</a:t>
            </a:r>
          </a:p>
          <a:p>
            <a:pPr>
              <a:defRPr sz="2000"/>
            </a:pPr>
            <a:r>
              <a:t>19.10.2021</a:t>
            </a:r>
          </a:p>
        </p:txBody>
      </p:sp>
      <p:sp>
        <p:nvSpPr>
          <p:cNvPr id="45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1601064" y="523446"/>
            <a:ext cx="8989872" cy="2181601"/>
          </a:xfrm>
          <a:prstGeom prst="rect">
            <a:avLst/>
          </a:prstGeom>
        </p:spPr>
        <p:txBody>
          <a:bodyPr/>
          <a:lstStyle/>
          <a:p>
            <a:pPr defTabSz="612648">
              <a:spcBef>
                <a:spcPts val="600"/>
              </a:spcBef>
              <a:defRPr sz="2144"/>
            </a:pPr>
            <a:r>
              <a:t>SAP-E ESSENTIALS OF STROKE CARE</a:t>
            </a:r>
          </a:p>
          <a:p>
            <a:pPr defTabSz="612648">
              <a:spcBef>
                <a:spcPts val="600"/>
              </a:spcBef>
              <a:defRPr sz="2144"/>
            </a:pPr>
            <a:endParaRPr/>
          </a:p>
          <a:p>
            <a:pPr defTabSz="612648">
              <a:spcBef>
                <a:spcPts val="600"/>
              </a:spcBef>
              <a:defRPr sz="2144"/>
            </a:pPr>
            <a:r>
              <a:t>An overview of evidence-based interventions covering the entire chain of stroke care. </a:t>
            </a:r>
          </a:p>
          <a:p>
            <a:pPr defTabSz="612648">
              <a:spcBef>
                <a:spcPts val="600"/>
              </a:spcBef>
              <a:defRPr sz="2144"/>
            </a:pPr>
            <a:endParaRPr/>
          </a:p>
          <a:p>
            <a:pPr defTabSz="612648">
              <a:spcBef>
                <a:spcPts val="600"/>
              </a:spcBef>
              <a:defRPr sz="2144"/>
            </a:pPr>
            <a:r>
              <a:t>Steiner T, Turc G, Dawson J, Sunnerhagen KS, Christensen 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ow to get to the 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get to the </a:t>
            </a:r>
            <a:r>
              <a:rPr b="1"/>
              <a:t>SAP-E Essentials of Stroke Care</a:t>
            </a:r>
          </a:p>
        </p:txBody>
      </p:sp>
      <p:pic>
        <p:nvPicPr>
          <p:cNvPr id="126" name="Bildschirmfoto 2021-10-18 um 18.28.54.png" descr="Bildschirmfoto 2021-10-18 um 18.28.54.png"/>
          <p:cNvPicPr>
            <a:picLocks noChangeAspect="1"/>
          </p:cNvPicPr>
          <p:nvPr/>
        </p:nvPicPr>
        <p:blipFill>
          <a:blip r:embed="rId2"/>
          <a:srcRect l="3355" t="3352" r="4136" b="6512"/>
          <a:stretch>
            <a:fillRect/>
          </a:stretch>
        </p:blipFill>
        <p:spPr>
          <a:xfrm>
            <a:off x="448033" y="3046328"/>
            <a:ext cx="3444119" cy="2609082"/>
          </a:xfrm>
          <a:prstGeom prst="rect">
            <a:avLst/>
          </a:prstGeom>
          <a:ln w="6350">
            <a:solidFill>
              <a:schemeClr val="accent3">
                <a:lumOff val="8823"/>
              </a:schemeClr>
            </a:solidFill>
            <a:miter lim="400000"/>
          </a:ln>
        </p:spPr>
      </p:pic>
      <p:pic>
        <p:nvPicPr>
          <p:cNvPr id="127" name="Bildschirmfoto 2021-10-18 um 18.29.22.png" descr="Bildschirmfoto 2021-10-18 um 18.29.22.png"/>
          <p:cNvPicPr>
            <a:picLocks noChangeAspect="1"/>
          </p:cNvPicPr>
          <p:nvPr/>
        </p:nvPicPr>
        <p:blipFill>
          <a:blip r:embed="rId3"/>
          <a:srcRect l="3250" t="2523" r="3311" b="5910"/>
          <a:stretch>
            <a:fillRect/>
          </a:stretch>
        </p:blipFill>
        <p:spPr>
          <a:xfrm>
            <a:off x="4771931" y="3046329"/>
            <a:ext cx="3424471" cy="2609128"/>
          </a:xfrm>
          <a:prstGeom prst="rect">
            <a:avLst/>
          </a:prstGeom>
          <a:ln w="6350">
            <a:solidFill>
              <a:schemeClr val="accent3">
                <a:lumOff val="8823"/>
              </a:schemeClr>
            </a:solidFill>
            <a:miter lim="400000"/>
          </a:ln>
        </p:spPr>
      </p:pic>
      <p:pic>
        <p:nvPicPr>
          <p:cNvPr id="128" name="Bildschirmfoto 2021-10-18 um 18.31.33.png" descr="Bildschirmfoto 2021-10-18 um 18.31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556" y="2602459"/>
            <a:ext cx="2782244" cy="3946904"/>
          </a:xfrm>
          <a:prstGeom prst="rect">
            <a:avLst/>
          </a:prstGeom>
          <a:ln w="12700">
            <a:solidFill>
              <a:srgbClr val="D6D6D6"/>
            </a:solidFill>
            <a:miter lim="400000"/>
          </a:ln>
        </p:spPr>
      </p:pic>
      <p:sp>
        <p:nvSpPr>
          <p:cNvPr id="129" name="Go to SAP-E Homepage: https://actionplan.eso-stroke.org…"/>
          <p:cNvSpPr txBox="1">
            <a:spLocks noGrp="1"/>
          </p:cNvSpPr>
          <p:nvPr>
            <p:ph type="body" sz="quarter" idx="1"/>
          </p:nvPr>
        </p:nvSpPr>
        <p:spPr>
          <a:xfrm>
            <a:off x="444858" y="1646783"/>
            <a:ext cx="3450432" cy="1193171"/>
          </a:xfrm>
          <a:prstGeom prst="rect">
            <a:avLst/>
          </a:prstGeom>
        </p:spPr>
        <p:txBody>
          <a:bodyPr/>
          <a:lstStyle/>
          <a:p>
            <a:pPr marL="132587" indent="-132587" defTabSz="530351">
              <a:spcBef>
                <a:spcPts val="500"/>
              </a:spcBef>
              <a:defRPr sz="1624"/>
            </a:pPr>
            <a:r>
              <a:t>Go to </a:t>
            </a:r>
            <a:r>
              <a:rPr b="1"/>
              <a:t>SAP-E Homepage</a:t>
            </a:r>
            <a:r>
              <a:t>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https://actionplan.eso-stroke.org</a:t>
            </a:r>
          </a:p>
          <a:p>
            <a:pPr marL="132587" indent="-132587" defTabSz="530351">
              <a:spcBef>
                <a:spcPts val="500"/>
              </a:spcBef>
              <a:defRPr sz="1624"/>
            </a:pPr>
            <a:r>
              <a:t>Click on </a:t>
            </a:r>
            <a:r>
              <a:rPr b="1"/>
              <a:t>Resources</a:t>
            </a:r>
          </a:p>
          <a:p>
            <a:pPr marL="132587" indent="-132587" defTabSz="530351">
              <a:spcBef>
                <a:spcPts val="500"/>
              </a:spcBef>
              <a:defRPr sz="1624"/>
            </a:pPr>
            <a:r>
              <a:t>Select  </a:t>
            </a:r>
            <a:r>
              <a:rPr b="1"/>
              <a:t>Downloads</a:t>
            </a:r>
          </a:p>
        </p:txBody>
      </p:sp>
      <p:sp>
        <p:nvSpPr>
          <p:cNvPr id="130" name="Click on „Supporting documents released by the SAP-E Steering Committee“"/>
          <p:cNvSpPr txBox="1"/>
          <p:nvPr/>
        </p:nvSpPr>
        <p:spPr>
          <a:xfrm>
            <a:off x="4768756" y="1646783"/>
            <a:ext cx="3430985" cy="74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30302" indent="-130302" defTabSz="521208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596">
                <a:latin typeface="Arial"/>
                <a:ea typeface="Arial"/>
                <a:cs typeface="Arial"/>
                <a:sym typeface="Arial"/>
              </a:defRPr>
            </a:pPr>
            <a:r>
              <a:t>Click on „</a:t>
            </a:r>
            <a:r>
              <a:rPr b="1"/>
              <a:t>Supporting documents released by the SAP-E Steering Committee</a:t>
            </a:r>
            <a:r>
              <a:t>“</a:t>
            </a:r>
          </a:p>
        </p:txBody>
      </p:sp>
      <p:sp>
        <p:nvSpPr>
          <p:cNvPr id="131" name="Download (PDF): „SAP-E Essentials of Stroke Care“"/>
          <p:cNvSpPr txBox="1"/>
          <p:nvPr/>
        </p:nvSpPr>
        <p:spPr>
          <a:xfrm>
            <a:off x="9073205" y="1558295"/>
            <a:ext cx="2794945" cy="74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32587" indent="-132587" defTabSz="530351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24">
                <a:latin typeface="Arial"/>
                <a:ea typeface="Arial"/>
                <a:cs typeface="Arial"/>
                <a:sym typeface="Arial"/>
              </a:defRPr>
            </a:pPr>
            <a:r>
              <a:t>Download (PDF): „</a:t>
            </a:r>
            <a:r>
              <a:rPr b="1"/>
              <a:t>SAP-E Essentials of Stroke Care</a:t>
            </a:r>
            <a:r>
              <a:t>“</a:t>
            </a:r>
          </a:p>
        </p:txBody>
      </p:sp>
      <p:sp>
        <p:nvSpPr>
          <p:cNvPr id="132" name="Linie"/>
          <p:cNvSpPr/>
          <p:nvPr/>
        </p:nvSpPr>
        <p:spPr>
          <a:xfrm>
            <a:off x="3897086" y="4356947"/>
            <a:ext cx="871671" cy="1"/>
          </a:xfrm>
          <a:prstGeom prst="line">
            <a:avLst/>
          </a:prstGeom>
          <a:ln w="63500">
            <a:solidFill>
              <a:schemeClr val="accent5">
                <a:satOff val="-3547"/>
                <a:lumOff val="-10352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Linie"/>
          <p:cNvSpPr/>
          <p:nvPr/>
        </p:nvSpPr>
        <p:spPr>
          <a:xfrm>
            <a:off x="8199740" y="4483947"/>
            <a:ext cx="873467" cy="1"/>
          </a:xfrm>
          <a:prstGeom prst="line">
            <a:avLst/>
          </a:prstGeom>
          <a:ln w="63500">
            <a:solidFill>
              <a:schemeClr val="accent5">
                <a:satOff val="-3547"/>
                <a:lumOff val="-10352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Linie"/>
          <p:cNvSpPr/>
          <p:nvPr/>
        </p:nvSpPr>
        <p:spPr>
          <a:xfrm flipH="1">
            <a:off x="2618205" y="2967065"/>
            <a:ext cx="528248" cy="528248"/>
          </a:xfrm>
          <a:prstGeom prst="line">
            <a:avLst/>
          </a:prstGeom>
          <a:ln w="63500">
            <a:solidFill>
              <a:schemeClr val="accent5">
                <a:satOff val="-3547"/>
                <a:lumOff val="-10352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Linie"/>
          <p:cNvSpPr/>
          <p:nvPr/>
        </p:nvSpPr>
        <p:spPr>
          <a:xfrm flipH="1">
            <a:off x="2788535" y="3182549"/>
            <a:ext cx="528248" cy="528248"/>
          </a:xfrm>
          <a:prstGeom prst="line">
            <a:avLst/>
          </a:prstGeom>
          <a:ln w="63500">
            <a:solidFill>
              <a:schemeClr val="accent5">
                <a:satOff val="-3547"/>
                <a:lumOff val="-10352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5" animBg="1" advAuto="0"/>
      <p:bldP spid="128" grpId="8" animBg="1" advAuto="0"/>
      <p:bldP spid="130" grpId="4" animBg="1" advAuto="0"/>
      <p:bldP spid="131" grpId="7" animBg="1" advAuto="0"/>
      <p:bldP spid="132" grpId="3" animBg="1" advAuto="0"/>
      <p:bldP spid="133" grpId="6" animBg="1" advAuto="0"/>
      <p:bldP spid="134" grpId="1" animBg="1" advAuto="0"/>
      <p:bldP spid="135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ank yo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SAP-E ESSENTIALS OF STROKE </a:t>
            </a:r>
            <a:r>
              <a:rPr>
                <a:solidFill>
                  <a:srgbClr val="0F205F"/>
                </a:solidFill>
              </a:rPr>
              <a:t>CARE</a:t>
            </a:r>
          </a:p>
        </p:txBody>
      </p:sp>
      <p:sp>
        <p:nvSpPr>
          <p:cNvPr id="48" name="What was the document made for?…"/>
          <p:cNvSpPr txBox="1">
            <a:spLocks noGrp="1"/>
          </p:cNvSpPr>
          <p:nvPr>
            <p:ph type="body" idx="1"/>
          </p:nvPr>
        </p:nvSpPr>
        <p:spPr>
          <a:xfrm>
            <a:off x="334962" y="2067712"/>
            <a:ext cx="11522075" cy="3608922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spcBef>
                <a:spcPts val="900"/>
              </a:spcBef>
              <a:buSzTx/>
              <a:buFontTx/>
              <a:buNone/>
              <a:defRPr sz="2940" b="1">
                <a:solidFill>
                  <a:srgbClr val="10205F"/>
                </a:solidFill>
              </a:defRPr>
            </a:pPr>
            <a:r>
              <a:t>What was the document made for?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to </a:t>
            </a:r>
            <a:r>
              <a:rPr b="1"/>
              <a:t>assist</a:t>
            </a:r>
            <a:r>
              <a:t> the </a:t>
            </a:r>
            <a:r>
              <a:rPr b="1"/>
              <a:t>implementation</a:t>
            </a:r>
            <a:r>
              <a:t> of the ESO Action Plan for Stroke in Europe (SAP-E) by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to </a:t>
            </a:r>
            <a:r>
              <a:rPr b="1"/>
              <a:t>provide</a:t>
            </a:r>
            <a:r>
              <a:t> a </a:t>
            </a:r>
            <a:r>
              <a:rPr b="1"/>
              <a:t>simple overview</a:t>
            </a:r>
            <a:r>
              <a:t> of evidence-based stroke </a:t>
            </a:r>
            <a:r>
              <a:rPr b="1"/>
              <a:t>care</a:t>
            </a:r>
            <a:r>
              <a:t> and </a:t>
            </a:r>
            <a:r>
              <a:rPr b="1"/>
              <a:t>treatment</a:t>
            </a:r>
            <a:r>
              <a:t> to</a:t>
            </a:r>
          </a:p>
          <a:p>
            <a:pPr marL="224027" indent="-224027" defTabSz="896111">
              <a:spcBef>
                <a:spcPts val="900"/>
              </a:spcBef>
              <a:defRPr sz="2744"/>
            </a:pPr>
            <a:r>
              <a:t>to </a:t>
            </a:r>
            <a:r>
              <a:rPr b="1"/>
              <a:t>highlight</a:t>
            </a:r>
            <a:r>
              <a:t> the essential</a:t>
            </a:r>
            <a:r>
              <a:rPr b="1"/>
              <a:t> steps defining good basic stroke care</a:t>
            </a:r>
            <a:r>
              <a:t> through the </a:t>
            </a:r>
            <a:r>
              <a:rPr b="1"/>
              <a:t>chain of care</a:t>
            </a:r>
            <a:r>
              <a:t> from the pre-hospital setting to life after stroke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SAP-E ESSENTIALS OF STROKE CARE</a:t>
            </a:r>
          </a:p>
        </p:txBody>
      </p:sp>
      <p:sp>
        <p:nvSpPr>
          <p:cNvPr id="51" name="What it is no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F205F"/>
                </a:solidFill>
              </a:defRPr>
            </a:pPr>
            <a:r>
              <a:t>What it is not</a:t>
            </a:r>
          </a:p>
          <a:p>
            <a:r>
              <a:t>This is </a:t>
            </a:r>
            <a:r>
              <a:rPr b="1"/>
              <a:t>not a guideline</a:t>
            </a:r>
            <a:r>
              <a:t> according to the ESO standard procedure on preparation of guidelines or a replacement for local detailed guidelines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SAP-E ESSENTIALS OF STROKE CARE</a:t>
            </a:r>
          </a:p>
        </p:txBody>
      </p:sp>
      <p:sp>
        <p:nvSpPr>
          <p:cNvPr id="54" name="Methods: How was this Basic Care Manual prepared?…"/>
          <p:cNvSpPr txBox="1">
            <a:spLocks noGrp="1"/>
          </p:cNvSpPr>
          <p:nvPr>
            <p:ph type="body" idx="1"/>
          </p:nvPr>
        </p:nvSpPr>
        <p:spPr>
          <a:xfrm>
            <a:off x="334963" y="1506024"/>
            <a:ext cx="11522075" cy="5125149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FontTx/>
              <a:buNone/>
              <a:defRPr sz="2250" b="1">
                <a:solidFill>
                  <a:srgbClr val="0F205F"/>
                </a:solidFill>
              </a:defRPr>
            </a:pPr>
            <a:r>
              <a:t>Methods: How was this Basic Care Manual prepared?</a:t>
            </a:r>
          </a:p>
          <a:p>
            <a:pPr marL="210552" indent="-210552" defTabSz="685800">
              <a:spcBef>
                <a:spcPts val="700"/>
              </a:spcBef>
              <a:buFontTx/>
              <a:defRPr sz="2100"/>
            </a:pPr>
            <a:r>
              <a:t>Prepared by a </a:t>
            </a:r>
            <a:r>
              <a:rPr b="1"/>
              <a:t>sub-committee </a:t>
            </a:r>
            <a:r>
              <a:t>established</a:t>
            </a:r>
            <a:r>
              <a:rPr b="1"/>
              <a:t> by the ESO Guideline Board</a:t>
            </a:r>
            <a:r>
              <a:t> by request from the Stroke Action Plan Europe Implementation Steering Committee: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t>Steiner T, Turc G, Dawson J, Sunnerhagen KS, Christensen H</a:t>
            </a:r>
          </a:p>
          <a:p>
            <a:pPr marL="210552" indent="-210552" defTabSz="685800">
              <a:spcBef>
                <a:spcPts val="700"/>
              </a:spcBef>
              <a:buFontTx/>
              <a:defRPr sz="2100"/>
            </a:pPr>
            <a:r>
              <a:t>Recommendations </a:t>
            </a:r>
            <a:r>
              <a:rPr b="1"/>
              <a:t>from high-quality guidelines</a:t>
            </a:r>
            <a:r>
              <a:t> translated into a practical list of what to do and what not to do: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rPr b="1"/>
              <a:t>ESO</a:t>
            </a:r>
            <a:r>
              <a:t> guidelines wherever existing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t>If there were no ESO guideline, </a:t>
            </a:r>
            <a:r>
              <a:rPr b="1"/>
              <a:t>GRADE-based</a:t>
            </a:r>
            <a:r>
              <a:t> guideline were preferred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t>If there were no GRADE-based guideline, </a:t>
            </a:r>
            <a:r>
              <a:rPr b="1"/>
              <a:t>best existing guideline</a:t>
            </a:r>
            <a:r>
              <a:t> based on </a:t>
            </a:r>
            <a:r>
              <a:rPr b="1"/>
              <a:t>consensus</a:t>
            </a:r>
          </a:p>
          <a:p>
            <a:pPr marL="210552" indent="-210552" defTabSz="685800">
              <a:spcBef>
                <a:spcPts val="700"/>
              </a:spcBef>
              <a:buFontTx/>
              <a:defRPr sz="2100"/>
            </a:pPr>
            <a:r>
              <a:rPr b="1"/>
              <a:t>Approval</a:t>
            </a:r>
            <a:r>
              <a:t> of the final document by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t>Implementations </a:t>
            </a:r>
            <a:r>
              <a:rPr b="1"/>
              <a:t>Steering Committee of SAP-E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t>ESO </a:t>
            </a:r>
            <a:r>
              <a:rPr b="1"/>
              <a:t>Guideline Board</a:t>
            </a:r>
          </a:p>
          <a:p>
            <a:pPr marL="496302" lvl="1" indent="-210552" defTabSz="685800">
              <a:spcBef>
                <a:spcPts val="700"/>
              </a:spcBef>
              <a:buFontTx/>
              <a:defRPr sz="2100"/>
            </a:pPr>
            <a:r>
              <a:t>ESO </a:t>
            </a:r>
            <a:r>
              <a:rPr b="1"/>
              <a:t>Executive Committee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SAP-E ESSENTIALS OF STROKE CARE</a:t>
            </a:r>
          </a:p>
        </p:txBody>
      </p:sp>
      <p:sp>
        <p:nvSpPr>
          <p:cNvPr id="57" name="Which parts over the course of the disease are covered?…"/>
          <p:cNvSpPr txBox="1">
            <a:spLocks noGrp="1"/>
          </p:cNvSpPr>
          <p:nvPr>
            <p:ph type="body" idx="1"/>
          </p:nvPr>
        </p:nvSpPr>
        <p:spPr>
          <a:xfrm>
            <a:off x="334963" y="1506024"/>
            <a:ext cx="11522075" cy="5125149"/>
          </a:xfrm>
          <a:prstGeom prst="rect">
            <a:avLst/>
          </a:prstGeom>
        </p:spPr>
        <p:txBody>
          <a:bodyPr/>
          <a:lstStyle/>
          <a:p>
            <a:pPr marL="0" indent="0" defTabSz="658368">
              <a:spcBef>
                <a:spcPts val="700"/>
              </a:spcBef>
              <a:buSzTx/>
              <a:buFontTx/>
              <a:buNone/>
              <a:defRPr sz="2160" b="1">
                <a:solidFill>
                  <a:srgbClr val="0F205F"/>
                </a:solidFill>
              </a:defRPr>
            </a:pPr>
            <a:r>
              <a:t>Which parts over the course of the disease are covered?</a:t>
            </a:r>
          </a:p>
          <a:p>
            <a:pPr marL="0" indent="0" defTabSz="658368">
              <a:spcBef>
                <a:spcPts val="700"/>
              </a:spcBef>
              <a:buSzTx/>
              <a:buFontTx/>
              <a:buNone/>
              <a:defRPr sz="2016"/>
            </a:pPr>
            <a:r>
              <a:rPr b="1"/>
              <a:t>Chain of care:</a:t>
            </a:r>
            <a:r>
              <a:t> Pre-hospital</a:t>
            </a:r>
            <a:r>
              <a:rPr sz="2592" b="1"/>
              <a:t> →</a:t>
            </a:r>
            <a:r>
              <a:t> life after stroke</a:t>
            </a:r>
          </a:p>
          <a:p>
            <a:pPr marL="0" indent="0" defTabSz="658368">
              <a:spcBef>
                <a:spcPts val="700"/>
              </a:spcBef>
              <a:buSzTx/>
              <a:buFontTx/>
              <a:buNone/>
              <a:defRPr sz="2016">
                <a:solidFill>
                  <a:srgbClr val="0F205F"/>
                </a:solidFill>
              </a:defRPr>
            </a:pPr>
            <a:endParaRPr/>
          </a:p>
          <a:p>
            <a:pPr marL="0" indent="0" defTabSz="658368">
              <a:spcBef>
                <a:spcPts val="700"/>
              </a:spcBef>
              <a:buSzTx/>
              <a:buFontTx/>
              <a:buNone/>
              <a:defRPr sz="2160" b="1">
                <a:solidFill>
                  <a:srgbClr val="0F205F"/>
                </a:solidFill>
              </a:defRPr>
            </a:pPr>
            <a:r>
              <a:t>How where recommendations graded?</a:t>
            </a:r>
          </a:p>
          <a:p>
            <a:pPr marL="0" indent="0" defTabSz="658368">
              <a:spcBef>
                <a:spcPts val="700"/>
              </a:spcBef>
              <a:buSzTx/>
              <a:buFontTx/>
              <a:buNone/>
              <a:defRPr sz="2016"/>
            </a:pPr>
            <a:r>
              <a:t>We pragmatically harmonized gradings into „</a:t>
            </a:r>
            <a:r>
              <a:rPr b="1"/>
              <a:t>must do</a:t>
            </a:r>
            <a:r>
              <a:t>“, „</a:t>
            </a:r>
            <a:r>
              <a:rPr b="1"/>
              <a:t>consider doing</a:t>
            </a:r>
            <a:r>
              <a:t>“ and „</a:t>
            </a:r>
            <a:r>
              <a:rPr b="1"/>
              <a:t>don’t do</a:t>
            </a:r>
            <a:r>
              <a:t>“</a:t>
            </a:r>
          </a:p>
          <a:p>
            <a:pPr marL="0" indent="0" defTabSz="658368">
              <a:spcBef>
                <a:spcPts val="700"/>
              </a:spcBef>
              <a:buSzTx/>
              <a:buFontTx/>
              <a:buNone/>
              <a:defRPr sz="2016"/>
            </a:pPr>
            <a:endParaRPr/>
          </a:p>
          <a:p>
            <a:pPr marL="0" indent="0" defTabSz="658368">
              <a:spcBef>
                <a:spcPts val="700"/>
              </a:spcBef>
              <a:buSzTx/>
              <a:buFontTx/>
              <a:buNone/>
              <a:defRPr sz="2016"/>
            </a:pPr>
            <a:r>
              <a:t>Inform the reader on the </a:t>
            </a:r>
            <a:r>
              <a:rPr b="1"/>
              <a:t>quality</a:t>
            </a:r>
            <a:r>
              <a:t> and </a:t>
            </a:r>
            <a:r>
              <a:rPr b="1"/>
              <a:t>type of source</a:t>
            </a:r>
            <a:r>
              <a:t>:</a:t>
            </a:r>
          </a:p>
          <a:p>
            <a:pPr marL="476450" lvl="1" indent="-202130" defTabSz="658368">
              <a:spcBef>
                <a:spcPts val="700"/>
              </a:spcBef>
              <a:buFontTx/>
              <a:defRPr sz="2016"/>
            </a:pPr>
            <a:r>
              <a:rPr b="1"/>
              <a:t>EBR</a:t>
            </a:r>
            <a:r>
              <a:t>: evidence-based recommendation</a:t>
            </a:r>
          </a:p>
          <a:p>
            <a:pPr marL="476450" lvl="1" indent="-202130" defTabSz="658368">
              <a:spcBef>
                <a:spcPts val="700"/>
              </a:spcBef>
              <a:buFontTx/>
              <a:defRPr sz="2016"/>
            </a:pPr>
            <a:r>
              <a:rPr b="1"/>
              <a:t>SR</a:t>
            </a:r>
            <a:r>
              <a:t>: systematic review</a:t>
            </a:r>
          </a:p>
          <a:p>
            <a:pPr marL="476450" lvl="1" indent="-202130" defTabSz="658368">
              <a:spcBef>
                <a:spcPts val="700"/>
              </a:spcBef>
              <a:buFontTx/>
              <a:defRPr sz="2016"/>
            </a:pPr>
            <a:r>
              <a:rPr b="1"/>
              <a:t>MA</a:t>
            </a:r>
            <a:r>
              <a:t>: meta-analysis</a:t>
            </a:r>
          </a:p>
          <a:p>
            <a:pPr marL="476450" lvl="1" indent="-202130" defTabSz="658368">
              <a:spcBef>
                <a:spcPts val="700"/>
              </a:spcBef>
              <a:buFontTx/>
              <a:defRPr sz="2016"/>
            </a:pPr>
            <a:r>
              <a:rPr b="1"/>
              <a:t>RCT</a:t>
            </a:r>
            <a:r>
              <a:t>: randomized controlled trial</a:t>
            </a:r>
          </a:p>
          <a:p>
            <a:pPr marL="476450" lvl="1" indent="-202130" defTabSz="658368">
              <a:spcBef>
                <a:spcPts val="700"/>
              </a:spcBef>
              <a:buFontTx/>
              <a:defRPr sz="2016"/>
            </a:pPr>
            <a:r>
              <a:rPr b="1"/>
              <a:t>CS</a:t>
            </a:r>
            <a:r>
              <a:t>: consensus statement</a:t>
            </a:r>
          </a:p>
          <a:p>
            <a:pPr marL="476450" lvl="1" indent="-202130" defTabSz="658368">
              <a:spcBef>
                <a:spcPts val="700"/>
              </a:spcBef>
              <a:buFontTx/>
              <a:defRPr sz="2016"/>
            </a:pPr>
            <a:r>
              <a:rPr b="1"/>
              <a:t>RA</a:t>
            </a:r>
            <a:r>
              <a:t>: research article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2800">
                <a:solidFill>
                  <a:srgbClr val="0F205F"/>
                </a:solidFill>
              </a:defRPr>
            </a:lvl1pPr>
          </a:lstStyle>
          <a:p>
            <a:r>
              <a:t>SAP-E ESSENTIALS OF STROKE CARE</a:t>
            </a:r>
          </a:p>
        </p:txBody>
      </p:sp>
      <p:sp>
        <p:nvSpPr>
          <p:cNvPr id="60" name="Overview of covered aspects…"/>
          <p:cNvSpPr txBox="1">
            <a:spLocks noGrp="1"/>
          </p:cNvSpPr>
          <p:nvPr>
            <p:ph type="body" idx="1"/>
          </p:nvPr>
        </p:nvSpPr>
        <p:spPr>
          <a:xfrm>
            <a:off x="334963" y="1554955"/>
            <a:ext cx="10515601" cy="5114870"/>
          </a:xfrm>
          <a:prstGeom prst="rect">
            <a:avLst/>
          </a:prstGeom>
        </p:spPr>
        <p:txBody>
          <a:bodyPr/>
          <a:lstStyle/>
          <a:p>
            <a:pPr marL="0" indent="0" defTabSz="594359">
              <a:spcBef>
                <a:spcPts val="600"/>
              </a:spcBef>
              <a:buSzTx/>
              <a:buFontTx/>
              <a:buNone/>
              <a:defRPr sz="2534" b="1">
                <a:solidFill>
                  <a:srgbClr val="0F205F"/>
                </a:solidFill>
              </a:defRPr>
            </a:pPr>
            <a:r>
              <a:t>Overview of covered aspects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rPr b="1"/>
              <a:t>Pre-hospital</a:t>
            </a:r>
            <a:r>
              <a:t> management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On </a:t>
            </a:r>
            <a:r>
              <a:rPr b="1"/>
              <a:t>arrival</a:t>
            </a:r>
            <a:r>
              <a:t> with suspected stroke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Acute </a:t>
            </a:r>
            <a:r>
              <a:rPr b="1"/>
              <a:t>reperfusion</a:t>
            </a:r>
            <a:r>
              <a:t> treatment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Initiate </a:t>
            </a:r>
            <a:r>
              <a:rPr b="1"/>
              <a:t>acute pharmacological</a:t>
            </a:r>
            <a:r>
              <a:t> therapy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rPr b="1"/>
              <a:t>Acute stroke unit care</a:t>
            </a:r>
            <a:r>
              <a:t>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Stroke unit </a:t>
            </a:r>
            <a:r>
              <a:rPr b="1"/>
              <a:t>rehabilitation</a:t>
            </a:r>
            <a:r>
              <a:t> and care/early supported discharge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rPr b="1"/>
              <a:t>Prevention</a:t>
            </a:r>
            <a:r>
              <a:t> of </a:t>
            </a:r>
            <a:r>
              <a:rPr b="1"/>
              <a:t>complications</a:t>
            </a:r>
            <a:r>
              <a:t>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Further </a:t>
            </a:r>
            <a:r>
              <a:rPr b="1"/>
              <a:t>work up</a:t>
            </a:r>
            <a:r>
              <a:t> during stroke unit stay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rPr b="1"/>
              <a:t>Carotid artery disease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Secondary prevention:</a:t>
            </a:r>
            <a:r>
              <a:rPr b="1"/>
              <a:t> Pharmacological</a:t>
            </a:r>
            <a:r>
              <a:t>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t>Secondary prevention:  </a:t>
            </a:r>
            <a:r>
              <a:rPr b="1"/>
              <a:t>Non-pharmacological</a:t>
            </a:r>
            <a:r>
              <a:t> – </a:t>
            </a:r>
            <a:r>
              <a:rPr b="1"/>
              <a:t>life-style modifications</a:t>
            </a:r>
            <a:r>
              <a:t> </a:t>
            </a:r>
          </a:p>
          <a:p>
            <a:pPr marL="148589" indent="-148589" defTabSz="594359">
              <a:spcBef>
                <a:spcPts val="600"/>
              </a:spcBef>
              <a:defRPr sz="1819"/>
            </a:pPr>
            <a:r>
              <a:rPr b="1"/>
              <a:t>After discharge (</a:t>
            </a:r>
            <a:r>
              <a:t>involvement of relatives, monitoring, check-ups) </a:t>
            </a:r>
          </a:p>
          <a:p>
            <a:pPr marL="148589" indent="-148589" defTabSz="594359">
              <a:spcBef>
                <a:spcPts val="600"/>
              </a:spcBef>
              <a:defRPr sz="1819" b="1"/>
            </a:pPr>
            <a:r>
              <a:t>Life after Stroke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AP-E ESSENTIALS OF STROKE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SAP-E ESSENTIALS OF STROKE CARE </a:t>
            </a:r>
          </a:p>
        </p:txBody>
      </p:sp>
      <p:sp>
        <p:nvSpPr>
          <p:cNvPr id="63" name="Two exampl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3400"/>
            </a:pPr>
            <a:endParaRPr/>
          </a:p>
          <a:p>
            <a:pPr marL="0" indent="0" algn="ctr">
              <a:buSzTx/>
              <a:buFontTx/>
              <a:buNone/>
              <a:defRPr sz="3400"/>
            </a:pPr>
            <a:endParaRPr/>
          </a:p>
          <a:p>
            <a:pPr marL="0" indent="0" algn="ctr">
              <a:buSzTx/>
              <a:buFontTx/>
              <a:buNone/>
              <a:defRPr sz="3400"/>
            </a:pPr>
            <a:r>
              <a:t>Two examples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xfrm>
            <a:off x="334962" y="365125"/>
            <a:ext cx="9821410" cy="746127"/>
          </a:xfrm>
          <a:prstGeom prst="rect">
            <a:avLst/>
          </a:prstGeom>
        </p:spPr>
        <p:txBody>
          <a:bodyPr/>
          <a:lstStyle/>
          <a:p>
            <a:r>
              <a:t>Acute reperfusion treatment </a:t>
            </a:r>
          </a:p>
        </p:txBody>
      </p:sp>
      <p:sp>
        <p:nvSpPr>
          <p:cNvPr id="74" name="7. Turc G et al. ESO Guidelines on Mechanical Thrombectomy in Acute Ischemic Stroke. European Stroke Journal 2019;4…"/>
          <p:cNvSpPr txBox="1"/>
          <p:nvPr/>
        </p:nvSpPr>
        <p:spPr>
          <a:xfrm>
            <a:off x="334962" y="6178995"/>
            <a:ext cx="7713202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/>
            </a:pPr>
            <a:r>
              <a:t>7. Turc G et al. ESO Guidelines on Mechanical Thrombectomy in Acute Ischemic Stroke. European Stroke Journal 2019;4</a:t>
            </a:r>
          </a:p>
          <a:p>
            <a:pPr>
              <a:defRPr sz="1200"/>
            </a:pPr>
            <a:r>
              <a:t>9. Boulanger JM et al. Canadian Stroke Best Practice Recommendations for Acute Stroke Management: IJS 2018;13:949-984</a:t>
            </a:r>
          </a:p>
          <a:p>
            <a:pPr>
              <a:defRPr sz="1200"/>
            </a:pPr>
            <a:r>
              <a:t>10. Berge E et al.. ESO guideline for intravenous thrombolytic treatment for acute ischaemic stroke. ESJ 2021</a:t>
            </a:r>
          </a:p>
        </p:txBody>
      </p:sp>
      <p:graphicFrame>
        <p:nvGraphicFramePr>
          <p:cNvPr id="75" name="Tabelle"/>
          <p:cNvGraphicFramePr/>
          <p:nvPr/>
        </p:nvGraphicFramePr>
        <p:xfrm>
          <a:off x="334962" y="1588343"/>
          <a:ext cx="11522072" cy="446106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545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465">
                <a:tc>
                  <a:txBody>
                    <a:bodyPr/>
                    <a:lstStyle/>
                    <a:p>
                      <a:pPr algn="just" defTabSz="449580">
                        <a:defRPr sz="1800"/>
                      </a:pPr>
                      <a:r>
                        <a:rPr sz="2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Must do</a:t>
                      </a:r>
                    </a:p>
                  </a:txBody>
                  <a:tcPr marL="63500" marR="63500" marT="0" marB="0" anchor="ctr" horzOverflow="overflow">
                    <a:solidFill>
                      <a:srgbClr val="4DE7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</a:t>
                      </a:r>
                    </a:p>
                  </a:txBody>
                  <a:tcPr marL="63500" marR="63500" marT="0" marB="0" anchor="ctr" horzOverflow="overflow">
                    <a:solidFill>
                      <a:srgbClr val="4DE7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of source</a:t>
                      </a:r>
                    </a:p>
                  </a:txBody>
                  <a:tcPr marL="63500" marR="63500" marT="0" marB="0" anchor="ctr" horzOverflow="overflow">
                    <a:solidFill>
                      <a:srgbClr val="4DE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98">
                <a:tc>
                  <a:txBody>
                    <a:bodyPr/>
                    <a:lstStyle/>
                    <a:p>
                      <a:pPr marL="16509" algn="just" defTabSz="44958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Blood </a:t>
                      </a:r>
                      <a:r>
                        <a:rPr b="1"/>
                        <a:t>glucose</a:t>
                      </a:r>
                      <a:r>
                        <a:t> must be </a:t>
                      </a:r>
                      <a:r>
                        <a:rPr b="1"/>
                        <a:t>measured before</a:t>
                      </a:r>
                      <a:r>
                        <a:t> start of IVT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[9]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333">
                <a:tc>
                  <a:txBody>
                    <a:bodyPr/>
                    <a:lstStyle/>
                    <a:p>
                      <a:pPr marL="16509" algn="just" defTabSz="44958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b="1"/>
                        <a:t>IVT</a:t>
                      </a:r>
                      <a:r>
                        <a:t> with alteplase in potentially disabling stroke, also minor, within </a:t>
                      </a:r>
                      <a:r>
                        <a:rPr b="1"/>
                        <a:t>4.5 hours</a:t>
                      </a:r>
                      <a:r>
                        <a:t> of onset, irrespective of age; unless contraindications are present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[10]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333">
                <a:tc>
                  <a:txBody>
                    <a:bodyPr/>
                    <a:lstStyle/>
                    <a:p>
                      <a:pPr marL="16509" algn="just" defTabSz="44958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Reperfusion therapy (</a:t>
                      </a:r>
                      <a:r>
                        <a:rPr b="1"/>
                        <a:t>IVT and / or MT</a:t>
                      </a:r>
                      <a:r>
                        <a:t> based on individual considerations) in </a:t>
                      </a:r>
                      <a:r>
                        <a:rPr b="1"/>
                        <a:t>basilar large vessel</a:t>
                      </a:r>
                      <a:r>
                        <a:t> occlusion within 6 hours of onset.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[7,10]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333">
                <a:tc>
                  <a:txBody>
                    <a:bodyPr/>
                    <a:lstStyle/>
                    <a:p>
                      <a:pPr marL="16509" algn="just" defTabSz="449580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Reperfusion therapy (</a:t>
                      </a:r>
                      <a:r>
                        <a:rPr b="1"/>
                        <a:t>IVT and/or MT</a:t>
                      </a:r>
                      <a:r>
                        <a:t>) in </a:t>
                      </a:r>
                      <a:r>
                        <a:rPr b="1"/>
                        <a:t>selected patients in the late window </a:t>
                      </a:r>
                      <a:r>
                        <a:t>with favorable imaging profiles, as detailed in specific guidelines 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[7,10]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334962" y="365125"/>
            <a:ext cx="9821410" cy="746127"/>
          </a:xfrm>
          <a:prstGeom prst="rect">
            <a:avLst/>
          </a:prstGeom>
        </p:spPr>
        <p:txBody>
          <a:bodyPr/>
          <a:lstStyle/>
          <a:p>
            <a:r>
              <a:t>Life after Stroke</a:t>
            </a:r>
          </a:p>
        </p:txBody>
      </p:sp>
      <p:sp>
        <p:nvSpPr>
          <p:cNvPr id="122" name="Heart and Stroke. Transitions and Community Participation Following Stroke - Section 5: Transition to Long-Term Care Following a Stroke. https://www.strokebestpractices.ca/recommendations/managing-stroke-transitions-of-care/transition-of-patients-to-long"/>
          <p:cNvSpPr txBox="1"/>
          <p:nvPr/>
        </p:nvSpPr>
        <p:spPr>
          <a:xfrm>
            <a:off x="346076" y="6378852"/>
            <a:ext cx="11522075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Heart and Stroke. Transitions and Community Participation Following Stroke - Section 5: Transition to Long-Term Care Following a Stroke. https://www.strokebestpractices.ca/recommendations/managing-stroke-transitions-of-care/transition-of-patients-to-long-term-care-following-a-stroke, 2020</a:t>
            </a:r>
          </a:p>
        </p:txBody>
      </p:sp>
      <p:graphicFrame>
        <p:nvGraphicFramePr>
          <p:cNvPr id="123" name="Tabelle"/>
          <p:cNvGraphicFramePr/>
          <p:nvPr/>
        </p:nvGraphicFramePr>
        <p:xfrm>
          <a:off x="334962" y="1514670"/>
          <a:ext cx="11522073" cy="475622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54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665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Aspect</a:t>
                      </a:r>
                    </a:p>
                  </a:txBody>
                  <a:tcPr marL="63500" marR="63500" marT="0" marB="0" anchor="ctr" horzOverflow="overflow">
                    <a:solidFill>
                      <a:srgbClr val="50E800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Must do</a:t>
                      </a:r>
                    </a:p>
                  </a:txBody>
                  <a:tcPr marL="63500" marR="63500" marT="0" marB="0" anchor="ctr" horzOverflow="overflow">
                    <a:solidFill>
                      <a:srgbClr val="50E8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Source</a:t>
                      </a:r>
                    </a:p>
                  </a:txBody>
                  <a:tcPr marL="63500" marR="63500" marT="0" marB="0" anchor="ctr" horzOverflow="overflow">
                    <a:solidFill>
                      <a:srgbClr val="50E8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Type of source</a:t>
                      </a:r>
                    </a:p>
                  </a:txBody>
                  <a:tcPr marL="63500" marR="63500" marT="0" marB="0" anchor="ctr" horzOverflow="overflow">
                    <a:solidFill>
                      <a:srgbClr val="50E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50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 b="1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Follow-up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Patients should be followed up after stroke for functional decline and new symptoms including pain, e.g. by </a:t>
                      </a:r>
                      <a:r>
                        <a:rPr b="1"/>
                        <a:t>use of the post-stroke check list</a:t>
                      </a:r>
                      <a:r>
                        <a:t>, [35] and </a:t>
                      </a:r>
                      <a:r>
                        <a:rPr b="1"/>
                        <a:t>referred if relevant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50">
                <a:tc>
                  <a:txBody>
                    <a:bodyPr/>
                    <a:lstStyle/>
                    <a:p>
                      <a:pPr algn="l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Involvement, </a:t>
                      </a:r>
                      <a:r>
                        <a:rPr b="1"/>
                        <a:t>support</a:t>
                      </a:r>
                      <a:r>
                        <a:t> and </a:t>
                      </a:r>
                      <a:r>
                        <a:rPr b="1"/>
                        <a:t>education</a:t>
                      </a:r>
                      <a:r>
                        <a:t> of patients and relatives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 b="1"/>
                        <a:t>Patients and relatives should be involved</a:t>
                      </a:r>
                      <a:r>
                        <a:t> in making care plans and other planning or decisions for life after stroke and receive appropriate support and education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65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 b="1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Driving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 b="1"/>
                        <a:t>Assessment</a:t>
                      </a:r>
                      <a:r>
                        <a:t> for driving ability should be performed according to local legislation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50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Participation (social, work, leisure-time activities)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 b="1"/>
                        <a:t>Individual assessment</a:t>
                      </a:r>
                      <a:r>
                        <a:t> should be performed, and r</a:t>
                      </a:r>
                      <a:r>
                        <a:rPr b="1"/>
                        <a:t>eferral and counseling </a:t>
                      </a:r>
                      <a:r>
                        <a:t>provided when relevant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65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Relationships/sexuality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Education and counseling should be provided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65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Disability support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Care plans should be completed, and applications made in a timely manner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65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Advanced care planning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Advanced care planning should be made and periodically reviewed.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467">
                <a:tc>
                  <a:txBody>
                    <a:bodyPr/>
                    <a:lstStyle/>
                    <a:p>
                      <a:pPr algn="l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Transition to long-term care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just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 b="1"/>
                        <a:t>Discharge summary and care plan</a:t>
                      </a:r>
                      <a:r>
                        <a:t> should be present on admission to long term care</a:t>
                      </a:r>
                    </a:p>
                    <a:p>
                      <a:pPr algn="just" defTabSz="449580">
                        <a:defRPr sz="1400"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In case of ongoing rehabilitation goals, there should be a</a:t>
                      </a:r>
                      <a:r>
                        <a:rPr b="1"/>
                        <a:t>ccess to relevant rehabilitation services. </a:t>
                      </a:r>
                      <a:r>
                        <a:t>In case of changes in status, there should be access to reevaluation and rehabilitation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[36]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4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EBR</a:t>
                      </a:r>
                    </a:p>
                  </a:txBody>
                  <a:tcPr marL="63500" marR="63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Macintosh PowerPoint</Application>
  <PresentationFormat>Breitbild</PresentationFormat>
  <Paragraphs>125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Times Roman</vt:lpstr>
      <vt:lpstr>Office Theme</vt:lpstr>
      <vt:lpstr>STROKE ACTION PLAN EUROPE Webinar 19.10.2021</vt:lpstr>
      <vt:lpstr>SAP-E ESSENTIALS OF STROKE CARE</vt:lpstr>
      <vt:lpstr>SAP-E ESSENTIALS OF STROKE CARE</vt:lpstr>
      <vt:lpstr>SAP-E ESSENTIALS OF STROKE CARE</vt:lpstr>
      <vt:lpstr>SAP-E ESSENTIALS OF STROKE CARE</vt:lpstr>
      <vt:lpstr>SAP-E ESSENTIALS OF STROKE CARE</vt:lpstr>
      <vt:lpstr>SAP-E ESSENTIALS OF STROKE CARE </vt:lpstr>
      <vt:lpstr>Acute reperfusion treatment </vt:lpstr>
      <vt:lpstr>Life after Stroke</vt:lpstr>
      <vt:lpstr>How to get to the SAP-E Essentials of Stroke Care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ACTION PLAN EUROPE Webinar 19.10.2021</dc:title>
  <cp:lastModifiedBy>Thorsten Dr. Steiner</cp:lastModifiedBy>
  <cp:revision>1</cp:revision>
  <dcterms:modified xsi:type="dcterms:W3CDTF">2021-10-19T11:05:27Z</dcterms:modified>
</cp:coreProperties>
</file>